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1"/>
  </p:notesMasterIdLst>
  <p:sldIdLst>
    <p:sldId id="256" r:id="rId5"/>
    <p:sldId id="2904" r:id="rId6"/>
    <p:sldId id="257" r:id="rId7"/>
    <p:sldId id="2905" r:id="rId8"/>
    <p:sldId id="260" r:id="rId9"/>
    <p:sldId id="259"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1152" autoAdjust="0"/>
  </p:normalViewPr>
  <p:slideViewPr>
    <p:cSldViewPr snapToGrid="0">
      <p:cViewPr varScale="1">
        <p:scale>
          <a:sx n="32" d="100"/>
          <a:sy n="32" d="100"/>
        </p:scale>
        <p:origin x="1526" y="27"/>
      </p:cViewPr>
      <p:guideLst>
        <p:guide orient="horz" pos="2184"/>
        <p:guide pos="384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3</a:t>
            </a:fld>
            <a:endParaRPr lang="en-US"/>
          </a:p>
        </p:txBody>
      </p:sp>
    </p:spTree>
    <p:extLst>
      <p:ext uri="{BB962C8B-B14F-4D97-AF65-F5344CB8AC3E}">
        <p14:creationId xmlns:p14="http://schemas.microsoft.com/office/powerpoint/2010/main" val="751989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C20A6EB-671B-4480-8623-BF90C45C549F}"/>
              </a:ext>
            </a:extLst>
          </p:cNvPr>
          <p:cNvSpPr txBox="1">
            <a:spLocks/>
          </p:cNvSpPr>
          <p:nvPr/>
        </p:nvSpPr>
        <p:spPr>
          <a:xfrm>
            <a:off x="4146263" y="952022"/>
            <a:ext cx="7007461" cy="39416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Happiness Advantage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3A8E88"/>
                </a:solidFill>
                <a:effectLst/>
                <a:uLnTx/>
                <a:uFillTx/>
                <a:latin typeface="Calibri" panose="020F0502020204030204"/>
                <a:ea typeface="+mn-ea"/>
                <a:cs typeface="+mn-cs"/>
              </a:rPr>
              <a:t>and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rPr>
              <a:t>The Orange Frog</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600" dirty="0">
              <a:solidFill>
                <a:srgbClr val="3A8E88"/>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rPr>
              <a:t>By Shawn Achor</a:t>
            </a:r>
          </a:p>
        </p:txBody>
      </p:sp>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785" y="2658111"/>
            <a:ext cx="3835022" cy="3523352"/>
          </a:xfrm>
          <a:prstGeom prst="rect">
            <a:avLst/>
          </a:prstGeom>
        </p:spPr>
      </p:pic>
    </p:spTree>
    <p:custDataLst>
      <p:tags r:id="rId1"/>
    </p:custDataLst>
    <p:extLst>
      <p:ext uri="{BB962C8B-B14F-4D97-AF65-F5344CB8AC3E}">
        <p14:creationId xmlns:p14="http://schemas.microsoft.com/office/powerpoint/2010/main" val="422656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DCCC6B-0B73-BD48-ACD6-0E551524C770}"/>
              </a:ext>
            </a:extLst>
          </p:cNvPr>
          <p:cNvSpPr>
            <a:spLocks noGrp="1"/>
          </p:cNvSpPr>
          <p:nvPr>
            <p:ph type="sldNum" sz="quarter" idx="4294967295"/>
          </p:nvPr>
        </p:nvSpPr>
        <p:spPr>
          <a:xfrm>
            <a:off x="11774488" y="6494463"/>
            <a:ext cx="4175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CF30DB1-25A6-F34C-9DC4-5EAE2DCC7563}" type="slidenum">
              <a:rPr kumimoji="0" lang="en-US" sz="1100" b="0" i="0" u="none" strike="noStrike" kern="1200" cap="none" spc="0" normalizeH="0" baseline="0" noProof="0" smtClean="0">
                <a:ln>
                  <a:noFill/>
                </a:ln>
                <a:solidFill>
                  <a:srgbClr val="3A8E88"/>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8EC9164-5423-5643-B438-BBB174E264A2}"/>
              </a:ext>
            </a:extLst>
          </p:cNvPr>
          <p:cNvSpPr>
            <a:spLocks noGrp="1"/>
          </p:cNvSpPr>
          <p:nvPr>
            <p:ph idx="4294967295"/>
          </p:nvPr>
        </p:nvSpPr>
        <p:spPr>
          <a:xfrm>
            <a:off x="1482725" y="2141538"/>
            <a:ext cx="10709275" cy="4716462"/>
          </a:xfrm>
          <a:prstGeom prst="rect">
            <a:avLst/>
          </a:prstGeom>
        </p:spPr>
        <p:txBody>
          <a:bodyPr>
            <a:normAutofit/>
          </a:bodyPr>
          <a:lstStyle/>
          <a:p>
            <a:pPr marL="0" indent="0" algn="ctr">
              <a:buNone/>
            </a:pPr>
            <a:r>
              <a:rPr lang="en-US" sz="9600" b="1" dirty="0">
                <a:solidFill>
                  <a:srgbClr val="F36C25"/>
                </a:solidFill>
                <a:latin typeface="Eras Bold ITC" panose="020B0602030504020804" pitchFamily="34" charset="77"/>
              </a:rPr>
              <a:t>Week One</a:t>
            </a:r>
          </a:p>
        </p:txBody>
      </p:sp>
    </p:spTree>
    <p:custDataLst>
      <p:tags r:id="rId1"/>
    </p:custDataLst>
    <p:extLst>
      <p:ext uri="{BB962C8B-B14F-4D97-AF65-F5344CB8AC3E}">
        <p14:creationId xmlns:p14="http://schemas.microsoft.com/office/powerpoint/2010/main" val="317158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79D93E-E8E0-475B-B709-581798D1BE39}"/>
              </a:ext>
            </a:extLst>
          </p:cNvPr>
          <p:cNvSpPr txBox="1"/>
          <p:nvPr/>
        </p:nvSpPr>
        <p:spPr>
          <a:xfrm>
            <a:off x="1771269" y="544417"/>
            <a:ext cx="6467302" cy="830997"/>
          </a:xfrm>
          <a:prstGeom prst="rect">
            <a:avLst/>
          </a:prstGeom>
          <a:noFill/>
        </p:spPr>
        <p:txBody>
          <a:bodyPr wrap="square" rtlCol="0">
            <a:spAutoFit/>
          </a:bodyPr>
          <a:lstStyle/>
          <a:p>
            <a:r>
              <a:rPr lang="en-US" sz="4800" dirty="0">
                <a:solidFill>
                  <a:schemeClr val="accent2"/>
                </a:solidFill>
                <a:latin typeface="Eras Bold ITC" panose="020B0907030504020204" pitchFamily="34" charset="0"/>
              </a:rPr>
              <a:t>The Fun Fifteen!</a:t>
            </a:r>
          </a:p>
        </p:txBody>
      </p:sp>
      <p:sp>
        <p:nvSpPr>
          <p:cNvPr id="4" name="TextBox 3">
            <a:extLst>
              <a:ext uri="{FF2B5EF4-FFF2-40B4-BE49-F238E27FC236}">
                <a16:creationId xmlns:a16="http://schemas.microsoft.com/office/drawing/2014/main" id="{265E2B69-DF91-4E7A-9528-D46A2C824657}"/>
              </a:ext>
            </a:extLst>
          </p:cNvPr>
          <p:cNvSpPr txBox="1"/>
          <p:nvPr/>
        </p:nvSpPr>
        <p:spPr>
          <a:xfrm>
            <a:off x="1958305" y="1934534"/>
            <a:ext cx="6280265" cy="3539430"/>
          </a:xfrm>
          <a:prstGeom prst="rect">
            <a:avLst/>
          </a:prstGeom>
          <a:noFill/>
        </p:spPr>
        <p:txBody>
          <a:bodyPr wrap="square">
            <a:spAutoFit/>
          </a:bodyPr>
          <a:lstStyle/>
          <a:p>
            <a:r>
              <a:rPr lang="en-US" sz="3200" dirty="0">
                <a:solidFill>
                  <a:srgbClr val="F08019"/>
                </a:solidFill>
                <a:latin typeface="Eras Medium ITC" panose="020B0602030504020804" pitchFamily="34" charset="0"/>
              </a:rPr>
              <a:t>Learning Objective:</a:t>
            </a:r>
          </a:p>
          <a:p>
            <a:r>
              <a:rPr lang="en-US" sz="3200" dirty="0">
                <a:solidFill>
                  <a:srgbClr val="F08019"/>
                </a:solidFill>
                <a:latin typeface="Eras Medium ITC" panose="020B0602030504020804" pitchFamily="34" charset="0"/>
              </a:rPr>
              <a:t> </a:t>
            </a:r>
          </a:p>
          <a:p>
            <a:r>
              <a:rPr lang="en-US" sz="3200" u="sng" dirty="0">
                <a:solidFill>
                  <a:srgbClr val="3A8E8A"/>
                </a:solidFill>
                <a:latin typeface="Eras Medium ITC" panose="020B0602030504020804" pitchFamily="34" charset="0"/>
              </a:rPr>
              <a:t>I can</a:t>
            </a:r>
            <a:r>
              <a:rPr lang="en-US" sz="3200" dirty="0">
                <a:solidFill>
                  <a:srgbClr val="3A8E8A"/>
                </a:solidFill>
                <a:latin typeface="Eras Medium ITC" panose="020B0602030504020804" pitchFamily="34" charset="0"/>
              </a:rPr>
              <a:t> </a:t>
            </a:r>
            <a:r>
              <a:rPr lang="en-US" sz="3200" dirty="0">
                <a:solidFill>
                  <a:srgbClr val="000000"/>
                </a:solidFill>
                <a:latin typeface="Eras Medium ITC" panose="020B0602030504020804" pitchFamily="34" charset="0"/>
              </a:rPr>
              <a:t>identify what The Fun 15 is</a:t>
            </a:r>
            <a:endParaRPr lang="en-US" sz="3200" b="0" dirty="0">
              <a:solidFill>
                <a:srgbClr val="000000"/>
              </a:solidFill>
              <a:latin typeface="Eras Medium ITC" panose="020B0602030504020804" pitchFamily="34" charset="0"/>
            </a:endParaRPr>
          </a:p>
          <a:p>
            <a:endParaRPr lang="en-US" sz="3200" b="0" dirty="0">
              <a:latin typeface="Eras Medium ITC" panose="020B0602030504020804" pitchFamily="34" charset="0"/>
            </a:endParaRPr>
          </a:p>
          <a:p>
            <a:r>
              <a:rPr lang="en-US" sz="3200" u="sng" dirty="0">
                <a:solidFill>
                  <a:srgbClr val="3A8E8A"/>
                </a:solidFill>
                <a:latin typeface="Eras Medium ITC" panose="020B0602030504020804" pitchFamily="34" charset="0"/>
              </a:rPr>
              <a:t>I will</a:t>
            </a:r>
            <a:r>
              <a:rPr lang="en-US" sz="3200" dirty="0">
                <a:solidFill>
                  <a:srgbClr val="3A8E8A"/>
                </a:solidFill>
                <a:latin typeface="Eras Medium ITC" panose="020B0602030504020804" pitchFamily="34" charset="0"/>
              </a:rPr>
              <a:t> </a:t>
            </a:r>
            <a:r>
              <a:rPr lang="en-US" sz="3200" b="0" dirty="0">
                <a:solidFill>
                  <a:srgbClr val="000000"/>
                </a:solidFill>
                <a:latin typeface="Eras Medium ITC" panose="020B0602030504020804" pitchFamily="34" charset="0"/>
              </a:rPr>
              <a:t>discuss the importance of moving my body for at least 15 minutes a day.</a:t>
            </a:r>
            <a:endParaRPr lang="en-US" sz="4800" b="0" dirty="0">
              <a:solidFill>
                <a:srgbClr val="000000"/>
              </a:solidFill>
              <a:latin typeface="Eras Medium ITC" panose="020B0602030504020804" pitchFamily="34" charset="0"/>
            </a:endParaRPr>
          </a:p>
        </p:txBody>
      </p:sp>
    </p:spTree>
    <p:custDataLst>
      <p:tags r:id="rId1"/>
    </p:custDataLst>
    <p:extLst>
      <p:ext uri="{BB962C8B-B14F-4D97-AF65-F5344CB8AC3E}">
        <p14:creationId xmlns:p14="http://schemas.microsoft.com/office/powerpoint/2010/main" val="30705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9AFFA1-8814-457E-9B23-DE6C246561A5}"/>
              </a:ext>
            </a:extLst>
          </p:cNvPr>
          <p:cNvSpPr txBox="1"/>
          <p:nvPr/>
        </p:nvSpPr>
        <p:spPr>
          <a:xfrm>
            <a:off x="695569" y="1010924"/>
            <a:ext cx="6096000" cy="5262979"/>
          </a:xfrm>
          <a:prstGeom prst="rect">
            <a:avLst/>
          </a:prstGeom>
          <a:noFill/>
        </p:spPr>
        <p:txBody>
          <a:bodyPr wrap="square">
            <a:spAutoFit/>
          </a:bodyPr>
          <a:lstStyle/>
          <a:p>
            <a:pPr rtl="0">
              <a:spcBef>
                <a:spcPts val="0"/>
              </a:spcBef>
              <a:spcAft>
                <a:spcPts val="0"/>
              </a:spcAft>
            </a:pPr>
            <a:r>
              <a:rPr lang="en-US" sz="2400" b="0" i="0" u="none" strike="noStrike" dirty="0">
                <a:solidFill>
                  <a:srgbClr val="3FB7A3"/>
                </a:solidFill>
                <a:effectLst/>
                <a:latin typeface="Eras Medium ITC" panose="020B0602030504020804" pitchFamily="34" charset="0"/>
              </a:rPr>
              <a:t>Exercise is physical activity. </a:t>
            </a:r>
          </a:p>
          <a:p>
            <a:pPr rtl="0">
              <a:spcBef>
                <a:spcPts val="0"/>
              </a:spcBef>
              <a:spcAft>
                <a:spcPts val="0"/>
              </a:spcAft>
            </a:pPr>
            <a:endParaRPr lang="en-US" sz="2400" b="0" i="0" u="none" strike="noStrike" dirty="0">
              <a:solidFill>
                <a:srgbClr val="3FB7A3"/>
              </a:solidFill>
              <a:effectLst/>
              <a:latin typeface="Eras Medium ITC" panose="020B0602030504020804" pitchFamily="34" charset="0"/>
            </a:endParaRPr>
          </a:p>
          <a:p>
            <a:pPr rtl="0">
              <a:spcBef>
                <a:spcPts val="0"/>
              </a:spcBef>
              <a:spcAft>
                <a:spcPts val="0"/>
              </a:spcAft>
            </a:pPr>
            <a:r>
              <a:rPr lang="en-US" sz="2400" b="0" i="0" u="none" strike="noStrike" dirty="0">
                <a:solidFill>
                  <a:srgbClr val="3FB7A3"/>
                </a:solidFill>
                <a:effectLst/>
                <a:latin typeface="Eras Medium ITC" panose="020B0602030504020804" pitchFamily="34" charset="0"/>
              </a:rPr>
              <a:t>It’s the way that people move their bodies to stay active. When someone exercises, they can be healthy and happy. Exercise isn’t just about your actual body. It’s about your brain too.  </a:t>
            </a:r>
          </a:p>
          <a:p>
            <a:pPr rtl="0">
              <a:spcBef>
                <a:spcPts val="0"/>
              </a:spcBef>
              <a:spcAft>
                <a:spcPts val="0"/>
              </a:spcAft>
            </a:pPr>
            <a:endParaRPr lang="en-US" sz="2400" dirty="0">
              <a:solidFill>
                <a:srgbClr val="3FB7A3"/>
              </a:solidFill>
              <a:latin typeface="Eras Medium ITC" panose="020B0602030504020804" pitchFamily="34" charset="0"/>
            </a:endParaRPr>
          </a:p>
          <a:p>
            <a:pPr rtl="0">
              <a:spcBef>
                <a:spcPts val="0"/>
              </a:spcBef>
              <a:spcAft>
                <a:spcPts val="0"/>
              </a:spcAft>
            </a:pPr>
            <a:r>
              <a:rPr lang="en-US" sz="2400" b="0" i="0" u="none" strike="noStrike" dirty="0">
                <a:solidFill>
                  <a:srgbClr val="3FB7A3"/>
                </a:solidFill>
                <a:effectLst/>
                <a:latin typeface="Eras Medium ITC" panose="020B0602030504020804" pitchFamily="34" charset="0"/>
              </a:rPr>
              <a:t>Your brain can be healthier when you take time to be active. Sometimes, people will say they don’t like to exercise. </a:t>
            </a:r>
          </a:p>
          <a:p>
            <a:pPr rtl="0">
              <a:spcBef>
                <a:spcPts val="0"/>
              </a:spcBef>
              <a:spcAft>
                <a:spcPts val="0"/>
              </a:spcAft>
            </a:pPr>
            <a:endParaRPr lang="en-US" sz="2400" dirty="0">
              <a:solidFill>
                <a:srgbClr val="3FB7A3"/>
              </a:solidFill>
              <a:latin typeface="Eras Medium ITC" panose="020B0602030504020804" pitchFamily="34" charset="0"/>
            </a:endParaRPr>
          </a:p>
          <a:p>
            <a:pPr rtl="0">
              <a:spcBef>
                <a:spcPts val="0"/>
              </a:spcBef>
              <a:spcAft>
                <a:spcPts val="0"/>
              </a:spcAft>
            </a:pPr>
            <a:r>
              <a:rPr lang="en-US" sz="2400" b="0" i="0" u="none" strike="noStrike" dirty="0">
                <a:solidFill>
                  <a:srgbClr val="3FB7A3"/>
                </a:solidFill>
                <a:effectLst/>
                <a:latin typeface="Eras Medium ITC" panose="020B0602030504020804" pitchFamily="34" charset="0"/>
              </a:rPr>
              <a:t>That’s why it’s important to make sure and find a kind of exercise that you</a:t>
            </a:r>
            <a:r>
              <a:rPr lang="en-US" sz="2400" i="0" u="none" strike="noStrike" dirty="0">
                <a:solidFill>
                  <a:srgbClr val="3FB7A3"/>
                </a:solidFill>
                <a:effectLst/>
                <a:latin typeface="Eras Medium ITC" panose="020B0602030504020804" pitchFamily="34" charset="0"/>
              </a:rPr>
              <a:t> enjoy </a:t>
            </a:r>
            <a:endParaRPr lang="en-US" sz="2400" dirty="0">
              <a:solidFill>
                <a:srgbClr val="3FB7A3"/>
              </a:solidFill>
              <a:effectLst/>
              <a:latin typeface="Eras Medium ITC" panose="020B06020305040208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601AAA8D-063C-4346-9A0E-97BC48AEF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481" y="-117230"/>
            <a:ext cx="6109209" cy="5077680"/>
          </a:xfrm>
          <a:prstGeom prst="rect">
            <a:avLst/>
          </a:prstGeom>
        </p:spPr>
      </p:pic>
    </p:spTree>
    <p:custDataLst>
      <p:tags r:id="rId1"/>
    </p:custDataLst>
    <p:extLst>
      <p:ext uri="{BB962C8B-B14F-4D97-AF65-F5344CB8AC3E}">
        <p14:creationId xmlns:p14="http://schemas.microsoft.com/office/powerpoint/2010/main" val="248231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21FEA5-DD77-4587-B4A8-AAE93CF4556E}"/>
              </a:ext>
            </a:extLst>
          </p:cNvPr>
          <p:cNvSpPr txBox="1"/>
          <p:nvPr/>
        </p:nvSpPr>
        <p:spPr>
          <a:xfrm>
            <a:off x="4459779" y="1413063"/>
            <a:ext cx="7410796" cy="1569660"/>
          </a:xfrm>
          <a:prstGeom prst="rect">
            <a:avLst/>
          </a:prstGeom>
          <a:noFill/>
        </p:spPr>
        <p:txBody>
          <a:bodyPr wrap="square">
            <a:spAutoFit/>
          </a:bodyPr>
          <a:lstStyle/>
          <a:p>
            <a:pPr rtl="0" fontAlgn="base">
              <a:spcBef>
                <a:spcPts val="0"/>
              </a:spcBef>
              <a:spcAft>
                <a:spcPts val="0"/>
              </a:spcAft>
              <a:buFont typeface="Arial" panose="020B0604020202020204" pitchFamily="34" charset="0"/>
              <a:buChar char="•"/>
            </a:pPr>
            <a:r>
              <a:rPr lang="en-US" sz="3200" b="0" u="none" strike="noStrike" dirty="0">
                <a:solidFill>
                  <a:schemeClr val="accent2"/>
                </a:solidFill>
                <a:effectLst/>
                <a:latin typeface="Eras Medium ITC" panose="020B0602030504020804" pitchFamily="34" charset="0"/>
              </a:rPr>
              <a:t>Self Management</a:t>
            </a:r>
            <a:br>
              <a:rPr lang="en-US" sz="3200" b="0" u="none" strike="noStrike" dirty="0">
                <a:solidFill>
                  <a:schemeClr val="accent2"/>
                </a:solidFill>
                <a:effectLst/>
                <a:latin typeface="Eras Medium ITC" panose="020B0602030504020804" pitchFamily="34" charset="0"/>
              </a:rPr>
            </a:br>
            <a:endParaRPr lang="en-US" sz="3200" b="0" u="none" strike="noStrike" dirty="0">
              <a:solidFill>
                <a:schemeClr val="accent2"/>
              </a:solidFill>
              <a:effectLst/>
              <a:latin typeface="Eras Medium ITC" panose="020B0602030504020804" pitchFamily="34" charset="0"/>
            </a:endParaRPr>
          </a:p>
          <a:p>
            <a:pPr rtl="0" fontAlgn="base">
              <a:spcBef>
                <a:spcPts val="0"/>
              </a:spcBef>
              <a:spcAft>
                <a:spcPts val="0"/>
              </a:spcAft>
              <a:buFont typeface="Arial" panose="020B0604020202020204" pitchFamily="34" charset="0"/>
              <a:buChar char="•"/>
            </a:pPr>
            <a:r>
              <a:rPr lang="en-US" sz="3200" dirty="0">
                <a:solidFill>
                  <a:schemeClr val="accent2"/>
                </a:solidFill>
                <a:latin typeface="Eras Medium ITC" panose="020B0602030504020804" pitchFamily="34" charset="0"/>
              </a:rPr>
              <a:t>Responsible Decision Making</a:t>
            </a:r>
            <a:endParaRPr lang="en-US" sz="3200" b="0" u="none" strike="noStrike" dirty="0">
              <a:solidFill>
                <a:schemeClr val="accent2"/>
              </a:solidFill>
              <a:effectLst/>
              <a:latin typeface="Eras Medium ITC" panose="020B06020305040208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4438185" y="365125"/>
            <a:ext cx="6715540"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dirty="0">
                <a:solidFill>
                  <a:srgbClr val="3FB7A3"/>
                </a:solidFill>
              </a:rPr>
              <a:t>Skills</a:t>
            </a:r>
          </a:p>
        </p:txBody>
      </p:sp>
      <p:pic>
        <p:nvPicPr>
          <p:cNvPr id="5" name="Picture 4">
            <a:extLst>
              <a:ext uri="{FF2B5EF4-FFF2-40B4-BE49-F238E27FC236}">
                <a16:creationId xmlns:a16="http://schemas.microsoft.com/office/drawing/2014/main" id="{901E177D-8B5A-4A03-B75C-98776E93E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25" y="1504950"/>
            <a:ext cx="3439176" cy="4071937"/>
          </a:xfrm>
          <a:prstGeom prst="rect">
            <a:avLst/>
          </a:prstGeom>
        </p:spPr>
      </p:pic>
    </p:spTree>
    <p:custDataLst>
      <p:tags r:id="rId1"/>
    </p:custDataLst>
    <p:extLst>
      <p:ext uri="{BB962C8B-B14F-4D97-AF65-F5344CB8AC3E}">
        <p14:creationId xmlns:p14="http://schemas.microsoft.com/office/powerpoint/2010/main" val="391569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572B271-7E77-438A-86A3-A704106F84C4}"/>
              </a:ext>
            </a:extLst>
          </p:cNvPr>
          <p:cNvSpPr txBox="1">
            <a:spLocks/>
          </p:cNvSpPr>
          <p:nvPr/>
        </p:nvSpPr>
        <p:spPr>
          <a:xfrm>
            <a:off x="7211136" y="300896"/>
            <a:ext cx="3295794" cy="13568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6000" dirty="0">
                <a:solidFill>
                  <a:srgbClr val="F08019"/>
                </a:solidFill>
              </a:rPr>
              <a:t>Activity</a:t>
            </a:r>
          </a:p>
        </p:txBody>
      </p:sp>
      <p:sp>
        <p:nvSpPr>
          <p:cNvPr id="8" name="Content Placeholder 3">
            <a:extLst>
              <a:ext uri="{FF2B5EF4-FFF2-40B4-BE49-F238E27FC236}">
                <a16:creationId xmlns:a16="http://schemas.microsoft.com/office/drawing/2014/main" id="{7B4B411A-6276-4C6A-8894-0A1A69CDD702}"/>
              </a:ext>
            </a:extLst>
          </p:cNvPr>
          <p:cNvSpPr txBox="1">
            <a:spLocks/>
          </p:cNvSpPr>
          <p:nvPr/>
        </p:nvSpPr>
        <p:spPr>
          <a:xfrm>
            <a:off x="6532092" y="1500555"/>
            <a:ext cx="5132687" cy="4915876"/>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3A8E8A"/>
                </a:solidFill>
                <a:latin typeface="Eras Medium ITC" panose="020B0602030504020804" pitchFamily="34" charset="77"/>
              </a:rPr>
              <a:t>Today, we are going to have a real conversation about exercise. </a:t>
            </a:r>
            <a:br>
              <a:rPr lang="en-US" dirty="0">
                <a:solidFill>
                  <a:srgbClr val="3A8E8A"/>
                </a:solidFill>
                <a:latin typeface="Eras Medium ITC" panose="020B0602030504020804" pitchFamily="34" charset="77"/>
              </a:rPr>
            </a:br>
            <a:r>
              <a:rPr lang="en-US" dirty="0">
                <a:solidFill>
                  <a:srgbClr val="3A8E8A"/>
                </a:solidFill>
                <a:latin typeface="Eras Medium ITC" panose="020B0602030504020804" pitchFamily="34" charset="77"/>
              </a:rPr>
              <a:t>It seems like you are either for it or not.</a:t>
            </a:r>
          </a:p>
          <a:p>
            <a:pPr marL="0" indent="0">
              <a:buNone/>
            </a:pPr>
            <a:br>
              <a:rPr lang="en-US" dirty="0">
                <a:solidFill>
                  <a:srgbClr val="3A8E8A"/>
                </a:solidFill>
                <a:latin typeface="Eras Medium ITC" panose="020B0602030504020804" pitchFamily="34" charset="77"/>
              </a:rPr>
            </a:br>
            <a:r>
              <a:rPr lang="en-US" dirty="0">
                <a:solidFill>
                  <a:srgbClr val="3A8E8A"/>
                </a:solidFill>
                <a:latin typeface="Eras Medium ITC" panose="020B0602030504020804" pitchFamily="34" charset="77"/>
              </a:rPr>
              <a:t>There are the athletes that eat sleep and breathe exercise, those who only do it because they have to, and those who hate it.</a:t>
            </a:r>
            <a:br>
              <a:rPr lang="en-US" dirty="0">
                <a:solidFill>
                  <a:srgbClr val="3A8E8A"/>
                </a:solidFill>
                <a:latin typeface="Eras Medium ITC" panose="020B0602030504020804" pitchFamily="34" charset="77"/>
              </a:rPr>
            </a:br>
            <a:endParaRPr lang="en-US" dirty="0">
              <a:solidFill>
                <a:srgbClr val="3A8E8A"/>
              </a:solidFill>
              <a:latin typeface="Eras Medium ITC" panose="020B0602030504020804" pitchFamily="34" charset="77"/>
            </a:endParaRPr>
          </a:p>
          <a:p>
            <a:pPr marL="0" indent="0">
              <a:buNone/>
            </a:pPr>
            <a:r>
              <a:rPr lang="en-US" dirty="0">
                <a:solidFill>
                  <a:srgbClr val="3A8E8A"/>
                </a:solidFill>
                <a:latin typeface="Eras Medium ITC" panose="020B0602030504020804" pitchFamily="34" charset="77"/>
              </a:rPr>
              <a:t>Which category do you fall into? Turn and talk to the person next to you. Discuss where you stand with exercise. </a:t>
            </a:r>
          </a:p>
        </p:txBody>
      </p:sp>
      <p:pic>
        <p:nvPicPr>
          <p:cNvPr id="10" name="Picture 9" descr="A picture containing text, doll&#10;&#10;Description automatically generated">
            <a:extLst>
              <a:ext uri="{FF2B5EF4-FFF2-40B4-BE49-F238E27FC236}">
                <a16:creationId xmlns:a16="http://schemas.microsoft.com/office/drawing/2014/main" id="{CEADCB96-E7ED-4D7B-BAEB-DF47F7D9D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486" y="1657703"/>
            <a:ext cx="4332514" cy="4243755"/>
          </a:xfrm>
          <a:prstGeom prst="rect">
            <a:avLst/>
          </a:prstGeom>
        </p:spPr>
      </p:pic>
    </p:spTree>
    <p:custDataLst>
      <p:tags r:id="rId1"/>
    </p:custDataLst>
    <p:extLst>
      <p:ext uri="{BB962C8B-B14F-4D97-AF65-F5344CB8AC3E}">
        <p14:creationId xmlns:p14="http://schemas.microsoft.com/office/powerpoint/2010/main" val="1282672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286</Words>
  <Application>Microsoft Office PowerPoint</Application>
  <PresentationFormat>Widescreen</PresentationFormat>
  <Paragraphs>44</Paragraphs>
  <Slides>6</Slides>
  <Notes>1</Notes>
  <HiddenSlides>1</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Arial</vt:lpstr>
      <vt:lpstr>Calibri</vt:lpstr>
      <vt:lpstr>Eras Bold ITC</vt:lpstr>
      <vt:lpstr>Eras Medium ITC</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24</cp:revision>
  <dcterms:created xsi:type="dcterms:W3CDTF">2021-03-23T18:25:43Z</dcterms:created>
  <dcterms:modified xsi:type="dcterms:W3CDTF">2022-09-19T18:09:29Z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A8C6E63D-1261-4DB1-88D3-A78A8DD6A465</vt:lpwstr>
  </property>
  <property fmtid="{D5CDD505-2E9C-101B-9397-08002B2CF9AE}" pid="3" name="ArticulatePath">
    <vt:lpwstr>H360 - 15 - Wk1 - 0.Leader Slides</vt:lpwstr>
  </property>
</Properties>
</file>